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</p:sldMasterIdLst>
  <p:sldIdLst>
    <p:sldId id="256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5pPr>
    <a:lvl6pPr marL="2286000" algn="l" defTabSz="914400" rtl="0" eaLnBrk="1" latinLnBrk="0" hangingPunct="1"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6pPr>
    <a:lvl7pPr marL="2743200" algn="l" defTabSz="914400" rtl="0" eaLnBrk="1" latinLnBrk="0" hangingPunct="1"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7pPr>
    <a:lvl8pPr marL="3200400" algn="l" defTabSz="914400" rtl="0" eaLnBrk="1" latinLnBrk="0" hangingPunct="1"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8pPr>
    <a:lvl9pPr marL="3657600" algn="l" defTabSz="914400" rtl="0" eaLnBrk="1" latinLnBrk="0" hangingPunct="1">
      <a:defRPr sz="4200" kern="1200">
        <a:solidFill>
          <a:srgbClr val="2E2F30"/>
        </a:solidFill>
        <a:latin typeface="Cochin" charset="0"/>
        <a:ea typeface="+mn-ea"/>
        <a:cs typeface="ヒラギノ明朝 ProN W3" charset="0"/>
        <a:sym typeface="Cochi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821" y="48"/>
      </p:cViewPr>
      <p:guideLst>
        <p:guide orient="horz" pos="3072"/>
        <p:guide pos="54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0582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7124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9523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5359400"/>
            <a:ext cx="7213820" cy="147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5359400"/>
            <a:ext cx="7213820" cy="147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9838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9901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8866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4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0903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4627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0343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2032000"/>
            <a:ext cx="3657712" cy="4800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2032000"/>
            <a:ext cx="10769929" cy="48006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6275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0065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0969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9163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2768600"/>
            <a:ext cx="721382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768600"/>
            <a:ext cx="721382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243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0423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700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5768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7720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2537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546100"/>
            <a:ext cx="3657712" cy="79375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546100"/>
            <a:ext cx="10769929" cy="79375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0172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0099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448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765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0397384" y="2768600"/>
            <a:ext cx="2692482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3293073" y="2768600"/>
            <a:ext cx="2692482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8533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900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02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98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4692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0015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2423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546100"/>
            <a:ext cx="3657712" cy="79375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546100"/>
            <a:ext cx="10769929" cy="79375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5261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4900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3078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331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2768600"/>
            <a:ext cx="3556109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14023" y="2768600"/>
            <a:ext cx="3556109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0236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78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5965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9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8291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45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269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546100"/>
            <a:ext cx="3657712" cy="79375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546100"/>
            <a:ext cx="10769929" cy="79375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571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08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440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259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660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96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3383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0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8125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3884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055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546100"/>
            <a:ext cx="3901135" cy="81661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546100"/>
            <a:ext cx="11500202" cy="8166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048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8647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9231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7413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4973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406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5909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2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2962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9213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3247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2276476"/>
            <a:ext cx="3901135" cy="64357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1500202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8213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34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4358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95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2768600"/>
            <a:ext cx="3556109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14023" y="2768600"/>
            <a:ext cx="3556109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2693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7276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9888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667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6869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113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546100"/>
            <a:ext cx="3657712" cy="79375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546100"/>
            <a:ext cx="10769929" cy="79375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4859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7697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9819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458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4617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692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9109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3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1072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7061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6749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2276476"/>
            <a:ext cx="3901135" cy="68548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1500202" cy="68548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862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34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327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8178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77354" y="5219700"/>
            <a:ext cx="3877852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8412" y="5219700"/>
            <a:ext cx="3877852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1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0635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163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366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883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8796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333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46537" y="1397000"/>
            <a:ext cx="1989727" cy="706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77354" y="1397000"/>
            <a:ext cx="5765976" cy="706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4996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487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3415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32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7290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4272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9313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82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7622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431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292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4003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9752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2032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9216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492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1445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4910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571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1563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5106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3779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140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50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014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388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2889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523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8445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8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2057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5422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432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5031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1518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0159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140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8273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6314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2941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65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4674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0815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6016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3349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14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6955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9950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67860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276476"/>
            <a:ext cx="7700669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8288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1980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6762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836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3070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1915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2276476"/>
            <a:ext cx="1560454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7000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1936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3961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4908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8411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1270000"/>
            <a:ext cx="721382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1270000"/>
            <a:ext cx="721382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9543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572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1486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0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412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9452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4222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571268" y="390526"/>
            <a:ext cx="3901135" cy="809307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67860" y="390526"/>
            <a:ext cx="11500202" cy="80930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4824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99673" y="3030539"/>
            <a:ext cx="14740917" cy="20907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601464" y="5527676"/>
            <a:ext cx="121373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1187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1722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9526" y="6267450"/>
            <a:ext cx="14738800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9526" y="4133850"/>
            <a:ext cx="14738800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4689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354708" y="2768600"/>
            <a:ext cx="721382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771735" y="2768600"/>
            <a:ext cx="721382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383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90525"/>
            <a:ext cx="1560454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67861" y="2182814"/>
            <a:ext cx="7660451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67861" y="3092450"/>
            <a:ext cx="7660451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8807721" y="2182814"/>
            <a:ext cx="766468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8807721" y="3092450"/>
            <a:ext cx="766468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2488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7456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9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67860" y="388939"/>
            <a:ext cx="5704592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79891" y="388938"/>
            <a:ext cx="969251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67860" y="2041526"/>
            <a:ext cx="5704592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4715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399471" y="6827838"/>
            <a:ext cx="10403735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399471" y="871539"/>
            <a:ext cx="10403735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a-ES" noProof="0">
              <a:sym typeface="Cochin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399471" y="7634288"/>
            <a:ext cx="10403735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8181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213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2327843" y="546100"/>
            <a:ext cx="3657712" cy="79375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354708" y="546100"/>
            <a:ext cx="10769929" cy="79375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6507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2032000"/>
            <a:ext cx="14630847" cy="32258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5359400"/>
            <a:ext cx="14630847" cy="1473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2768600"/>
            <a:ext cx="1463084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97384" y="2768600"/>
            <a:ext cx="558817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2768600"/>
            <a:ext cx="731542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97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8415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86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7305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877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6449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1021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593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3263900"/>
            <a:ext cx="14630847" cy="32258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0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2768600"/>
            <a:ext cx="731542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3800"/>
        </a:spcBef>
        <a:spcAft>
          <a:spcPct val="0"/>
        </a:spcAft>
        <a:buSzPct val="64000"/>
        <a:buFont typeface="Type Embellishments One LET" charset="0"/>
        <a:buChar char="n"/>
        <a:defRPr sz="33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7480300"/>
            <a:ext cx="14630847" cy="16510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95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Copperplate" charset="0"/>
          <a:ea typeface="+mn-ea"/>
          <a:cs typeface="+mn-cs"/>
          <a:sym typeface="Copperplate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7354" y="1397000"/>
            <a:ext cx="7958910" cy="37084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7354" y="5219700"/>
            <a:ext cx="7958910" cy="32385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5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0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97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8415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860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730500" indent="-635000" algn="l" rtl="0" eaLnBrk="0" fontAlgn="base" hangingPunct="0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877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6449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1021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59300" indent="-635000" algn="l" rtl="0" fontAlgn="base">
        <a:spcBef>
          <a:spcPts val="3200"/>
        </a:spcBef>
        <a:spcAft>
          <a:spcPct val="0"/>
        </a:spcAft>
        <a:buSzPct val="64000"/>
        <a:buFont typeface="Type Embellishments One LET" charset="0"/>
        <a:buChar char="n"/>
        <a:defRPr sz="38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ochin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r" rtl="0" eaLnBrk="0" fontAlgn="base" hangingPunct="0">
        <a:spcBef>
          <a:spcPct val="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ochin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r" rtl="0" eaLnBrk="0" fontAlgn="base" hangingPunct="0">
        <a:spcBef>
          <a:spcPct val="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ochin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r" rtl="0" eaLnBrk="0" fontAlgn="base" hangingPunct="0">
        <a:spcBef>
          <a:spcPct val="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ochin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342900" indent="-3429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1pPr>
      <a:lvl2pPr marL="742950" indent="-28575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2pPr>
      <a:lvl3pPr marL="1143000" indent="-228600" algn="r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3pPr>
      <a:lvl4pPr marL="1600200" indent="-228600" algn="r" rtl="0" eaLnBrk="0" fontAlgn="base" hangingPunct="0">
        <a:spcBef>
          <a:spcPct val="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4pPr>
      <a:lvl5pPr marL="2057400" indent="-228600" algn="r" rtl="0" eaLnBrk="0" fontAlgn="base" hangingPunct="0">
        <a:spcBef>
          <a:spcPct val="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1270000"/>
            <a:ext cx="14630847" cy="72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4800"/>
        </a:spcBef>
        <a:spcAft>
          <a:spcPct val="0"/>
        </a:spcAft>
        <a:buSzPct val="64000"/>
        <a:buFont typeface="Type Embellishments One LET" charset="0"/>
        <a:buChar char="n"/>
        <a:defRPr sz="42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54708" y="546100"/>
            <a:ext cx="14630847" cy="18542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54708" y="2768600"/>
            <a:ext cx="1463084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a-E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ca-ES">
                <a:sym typeface="Cochin" charset="0"/>
              </a:rPr>
              <a:t>Second level</a:t>
            </a:r>
          </a:p>
          <a:p>
            <a:pPr lvl="2"/>
            <a:r>
              <a:rPr lang="en-US" altLang="ca-ES">
                <a:sym typeface="Cochin" charset="0"/>
              </a:rPr>
              <a:t>Third level</a:t>
            </a:r>
          </a:p>
          <a:p>
            <a:pPr lvl="3"/>
            <a:r>
              <a:rPr lang="en-US" altLang="ca-ES">
                <a:sym typeface="Cochin" charset="0"/>
              </a:rPr>
              <a:t>Fourth level</a:t>
            </a:r>
          </a:p>
          <a:p>
            <a:pPr lvl="4"/>
            <a:r>
              <a:rPr lang="en-US" altLang="ca-E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+mj-lt"/>
          <a:ea typeface="+mj-ea"/>
          <a:cs typeface="+mj-cs"/>
          <a:sym typeface="Cochin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rgbClr val="3F3F3F"/>
          </a:solidFill>
          <a:latin typeface="Cochin" charset="0"/>
          <a:ea typeface="ヒラギノ明朝 ProN W3" charset="0"/>
          <a:cs typeface="ヒラギノ明朝 ProN W3" charset="0"/>
          <a:sym typeface="Cochin" charset="0"/>
        </a:defRPr>
      </a:lvl9pPr>
    </p:titleStyle>
    <p:bodyStyle>
      <a:lvl1pPr marL="635000" indent="-635000" algn="l" rtl="0" eaLnBrk="0" fontAlgn="base" hangingPunct="0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1pPr>
      <a:lvl2pPr marL="1346200" indent="-635000" algn="l" rtl="0" eaLnBrk="0" fontAlgn="base" hangingPunct="0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2pPr>
      <a:lvl3pPr marL="1790700" indent="-635000" algn="l" rtl="0" eaLnBrk="0" fontAlgn="base" hangingPunct="0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3pPr>
      <a:lvl4pPr marL="2235200" indent="-635000" algn="l" rtl="0" eaLnBrk="0" fontAlgn="base" hangingPunct="0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4pPr>
      <a:lvl5pPr marL="2679700" indent="-635000" algn="l" rtl="0" eaLnBrk="0" fontAlgn="base" hangingPunct="0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5pPr>
      <a:lvl6pPr marL="3136900" indent="-635000" algn="l" rtl="0" fontAlgn="base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6pPr>
      <a:lvl7pPr marL="3594100" indent="-635000" algn="l" rtl="0" fontAlgn="base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7pPr>
      <a:lvl8pPr marL="4051300" indent="-635000" algn="l" rtl="0" fontAlgn="base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8pPr>
      <a:lvl9pPr marL="4508500" indent="-635000" algn="l" rtl="0" fontAlgn="base">
        <a:spcBef>
          <a:spcPts val="3400"/>
        </a:spcBef>
        <a:spcAft>
          <a:spcPct val="0"/>
        </a:spcAft>
        <a:buSzPct val="64000"/>
        <a:buFont typeface="Type Embellishments One LET" charset="0"/>
        <a:buChar char="n"/>
        <a:defRPr sz="3400">
          <a:solidFill>
            <a:srgbClr val="3F3F3F"/>
          </a:solidFill>
          <a:latin typeface="+mn-lt"/>
          <a:ea typeface="+mn-ea"/>
          <a:cs typeface="+mn-cs"/>
          <a:sym typeface="Cochin" charset="0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nu.org/philosophy/free-sw.ca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hyperlink" Target="http://www.gnu.org/licenses/gpl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hyperlink" Target="http://cat.creativecommons.org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ca-ES" sz="64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Propietat intel·lectual i llicències de programari</a:t>
            </a:r>
            <a:endParaRPr lang="en-US" altLang="ca-ES" sz="64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83731" y="6108700"/>
            <a:ext cx="10972800" cy="1473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ca-ES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Jordi Nebot</a:t>
            </a:r>
            <a:endParaRPr lang="en-US" altLang="ca-ES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marL="0" indent="0" eaLnBrk="1" hangingPunct="1">
              <a:buNone/>
            </a:pPr>
            <a:endParaRPr lang="en-US" altLang="ca-ES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4531" y="86233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propietat intel·lectual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83731" y="1714500"/>
            <a:ext cx="10972800" cy="64643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caràcter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exclusiu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que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otorga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l’estat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usar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explotar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forma industrial o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comercial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invents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innovacions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les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capacitat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creativa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tals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com: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literaries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artístiques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símbols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noms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imatges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... </a:t>
            </a:r>
            <a:r>
              <a:rPr lang="en-US" altLang="ca-ES" sz="36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durant</a:t>
            </a:r>
            <a:r>
              <a:rPr lang="en-US" altLang="ca-ES" sz="36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un </a:t>
            </a:r>
            <a:r>
              <a:rPr lang="en-US" altLang="ca-ES" sz="36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periode</a:t>
            </a:r>
            <a:r>
              <a:rPr lang="en-US" altLang="ca-ES" sz="36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temps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  <a:endParaRPr lang="en-US" altLang="ca-ES" sz="3600" u="sng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Hi ha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diverses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fórmules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a la PI: </a:t>
            </a:r>
            <a:r>
              <a:rPr lang="en-US" altLang="ca-ES" sz="36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drets</a:t>
            </a:r>
            <a:r>
              <a:rPr lang="en-US" altLang="ca-ES" sz="36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d’autor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patens, marques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registrades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etc.</a:t>
            </a:r>
            <a:endParaRPr lang="en-US" altLang="ca-ES" sz="3600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propietat intel·lectual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107531" y="23622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107531" y="40005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7277100"/>
            <a:ext cx="13970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5"/>
          <p:cNvSpPr>
            <a:spLocks/>
          </p:cNvSpPr>
          <p:nvPr/>
        </p:nvSpPr>
        <p:spPr bwMode="auto">
          <a:xfrm>
            <a:off x="4863306" y="2777351"/>
            <a:ext cx="89511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3600" b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Copyright: </a:t>
            </a:r>
            <a:r>
              <a:rPr lang="en-US" altLang="ca-ES" sz="36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drets d’autor (lit. drets de còpia)</a:t>
            </a:r>
          </a:p>
        </p:txBody>
      </p:sp>
      <p:sp>
        <p:nvSpPr>
          <p:cNvPr id="15367" name="Rectangle 6"/>
          <p:cNvSpPr>
            <a:spLocks/>
          </p:cNvSpPr>
          <p:nvPr/>
        </p:nvSpPr>
        <p:spPr bwMode="auto">
          <a:xfrm>
            <a:off x="4834731" y="4368800"/>
            <a:ext cx="7442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3600" b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Copyleft</a:t>
            </a:r>
          </a:p>
        </p:txBody>
      </p:sp>
      <p:sp>
        <p:nvSpPr>
          <p:cNvPr id="15368" name="Rectangle 7"/>
          <p:cNvSpPr>
            <a:spLocks/>
          </p:cNvSpPr>
          <p:nvPr/>
        </p:nvSpPr>
        <p:spPr bwMode="auto">
          <a:xfrm>
            <a:off x="4860131" y="7645400"/>
            <a:ext cx="339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3600" b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Domini públic</a:t>
            </a:r>
          </a:p>
        </p:txBody>
      </p:sp>
      <p:pic>
        <p:nvPicPr>
          <p:cNvPr id="15369" name="Picture 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581" y="5656263"/>
            <a:ext cx="13589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Rectangle 9"/>
          <p:cNvSpPr>
            <a:spLocks/>
          </p:cNvSpPr>
          <p:nvPr/>
        </p:nvSpPr>
        <p:spPr bwMode="auto">
          <a:xfrm>
            <a:off x="4834731" y="6007100"/>
            <a:ext cx="7442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3600" b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Creative Commons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Llicència de programari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183731" y="1917700"/>
            <a:ext cx="10972800" cy="62611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És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un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contracte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entre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l’autor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/titular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dels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d’explotació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distribució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l’usuari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consumidor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a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utilitzar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un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segons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certes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restriccions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  <a:endParaRPr lang="en-US" altLang="ca-ES" sz="3600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llicència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pot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establir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(entre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d’altres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):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d’ús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responsabilitat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errades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periode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d’ús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àmbit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geogràfic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distribució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modificació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6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reinstal·lació</a:t>
            </a:r>
            <a:r>
              <a:rPr lang="en-US" altLang="ca-ES" sz="36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...</a:t>
            </a:r>
            <a:endParaRPr lang="en-US" altLang="ca-ES" sz="3600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Copyright: Drets d’autor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04331" y="3810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0731" y="3454400"/>
            <a:ext cx="11442700" cy="3733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Reproduir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l’obra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còpies</a:t>
            </a:r>
            <a:endParaRPr lang="en-US" altLang="ca-ES" sz="3000" dirty="0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Realitzar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obres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derivades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basades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l’obra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original</a:t>
            </a:r>
            <a:endParaRPr lang="en-US" altLang="ca-ES" sz="3000" dirty="0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Distribuir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còpies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al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públic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venent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-les,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llogant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-les,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prestant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-les...</a:t>
            </a:r>
            <a:endParaRPr lang="en-US" altLang="ca-ES" sz="3000" dirty="0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Mostrar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representar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reproduir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l’obra</a:t>
            </a:r>
            <a:r>
              <a:rPr lang="en-US" altLang="ca-ES" sz="3000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publicament</a:t>
            </a:r>
            <a:endParaRPr lang="en-US" altLang="ca-ES" sz="3000" dirty="0"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</p:txBody>
      </p:sp>
      <p:sp>
        <p:nvSpPr>
          <p:cNvPr id="17413" name="Rectangle 4"/>
          <p:cNvSpPr>
            <a:spLocks/>
          </p:cNvSpPr>
          <p:nvPr/>
        </p:nvSpPr>
        <p:spPr bwMode="auto">
          <a:xfrm>
            <a:off x="3183731" y="1981200"/>
            <a:ext cx="110617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ts val="600"/>
              </a:spcBef>
              <a:buSzTx/>
              <a:buNone/>
            </a:pP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És la fórmula clàssica i més restrictiva de protecció de qualsevol obra.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  <a:buSzTx/>
              <a:buNone/>
            </a:pP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 titular dels drets d’autor d’una obra (o programa informàtic) gaudeix dels drets exclusius respecte: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114300"/>
            <a:ext cx="10972800" cy="19177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 i llicències</a:t>
            </a:r>
            <a:br>
              <a:rPr lang="en-US" altLang="ca-ES" sz="4800" b="1">
                <a:latin typeface="Helvetica" panose="020B0604020202020204" pitchFamily="34" charset="0"/>
                <a:cs typeface="ヒラギノ角ゴ ProN W6" charset="0"/>
                <a:sym typeface="Helvetica" panose="020B0604020202020204" pitchFamily="34" charset="0"/>
              </a:rPr>
            </a:br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 programari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04331" y="3810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436" name="Rectangle 3"/>
          <p:cNvSpPr>
            <a:spLocks/>
          </p:cNvSpPr>
          <p:nvPr/>
        </p:nvSpPr>
        <p:spPr bwMode="auto">
          <a:xfrm>
            <a:off x="3183731" y="1816100"/>
            <a:ext cx="109728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635000" indent="-6350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programari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amb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s’anomena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programari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privatiu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propietari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general 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no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es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permet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modificació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desassemblat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còpia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distribució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regula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quantitat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còpies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que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l’usuari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pot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instal·lar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quina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ha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ser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finalitat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l’ús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limita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molt la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responsabilitat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derivada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les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errades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el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No hi ha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garantia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Les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més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habituals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: 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CLUF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ontracte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licència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suari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F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inal) o 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EULA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</a:t>
            </a:r>
            <a:r>
              <a:rPr lang="en-US" altLang="ca-ES" sz="30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</a:t>
            </a:r>
            <a:r>
              <a:rPr lang="en-US" altLang="ca-ES" sz="30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nd </a:t>
            </a:r>
            <a:r>
              <a:rPr lang="en-US" altLang="ca-ES" sz="30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</a:t>
            </a:r>
            <a:r>
              <a:rPr lang="en-US" altLang="ca-ES" sz="30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ser </a:t>
            </a:r>
            <a:r>
              <a:rPr lang="en-US" altLang="ca-ES" sz="30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</a:t>
            </a:r>
            <a:r>
              <a:rPr lang="en-US" altLang="ca-ES" sz="30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icense </a:t>
            </a:r>
            <a:r>
              <a:rPr lang="en-US" altLang="ca-ES" sz="30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</a:t>
            </a:r>
            <a:r>
              <a:rPr lang="en-US" altLang="ca-ES" sz="30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greement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114300"/>
            <a:ext cx="10972800" cy="19177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Programari privatiu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04331" y="3810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026" name="Picture 2" descr="File:Windows logo - 20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851" y="2691393"/>
            <a:ext cx="2080241" cy="228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EATIVE FUTURES MINI BRIEF - LOGOS, MEANINGS AND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331" y="6604992"/>
            <a:ext cx="3421856" cy="256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otify logo and symbol, meaning, history,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806" y="5287756"/>
            <a:ext cx="2159161" cy="158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Adobe Photoshop - Logos Downlo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77" y="6080076"/>
            <a:ext cx="2214264" cy="221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pple Mac OS - Logos Downloa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019" y="6064526"/>
            <a:ext cx="2286316" cy="218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icrosoft's New Edge Browser Logo Looks...NSFW to M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616" y="2454919"/>
            <a:ext cx="451485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icrosoft Office 365 Logo, symbol, meaning, history, PNG, brand">
            <a:extLst>
              <a:ext uri="{FF2B5EF4-FFF2-40B4-BE49-F238E27FC236}">
                <a16:creationId xmlns:a16="http://schemas.microsoft.com/office/drawing/2014/main" id="{7E12A3C9-C2DC-B139-63FB-D4455C003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851" y="2548524"/>
            <a:ext cx="4562616" cy="256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Copyleft: programari lliure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904331" y="381000"/>
            <a:ext cx="1397000" cy="139700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20484" name="Rectangle 3"/>
          <p:cNvSpPr>
            <a:spLocks/>
          </p:cNvSpPr>
          <p:nvPr/>
        </p:nvSpPr>
        <p:spPr bwMode="auto">
          <a:xfrm>
            <a:off x="3132931" y="2082800"/>
            <a:ext cx="110617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ts val="600"/>
              </a:spcBef>
              <a:buSzTx/>
              <a:buNone/>
            </a:pP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 terme </a:t>
            </a:r>
            <a:r>
              <a:rPr lang="en-US" altLang="ca-ES" sz="2400" i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copyleft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proposat per Don Hopkins l’any 1984, s’utilitza avui dia per agrupar un conjunt de llicències per a continguts i programari molt menys restrictives que el </a:t>
            </a:r>
            <a:r>
              <a:rPr lang="en-US" altLang="ca-ES" sz="2400" i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spcBef>
                <a:spcPts val="2000"/>
              </a:spcBef>
              <a:buSzTx/>
              <a:buNone/>
            </a:pP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 programari es considera lliure si garanteix a l’usuari, com a mínim, les </a:t>
            </a:r>
            <a:r>
              <a:rPr lang="en-US" altLang="ca-ES" sz="2400" b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quatre llibertats bàsiques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proposades per </a:t>
            </a:r>
            <a:r>
              <a:rPr lang="en-US" altLang="ca-ES" sz="2400" b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Richard Stallman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183731" y="4584700"/>
            <a:ext cx="10972800" cy="4292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24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0: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executar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el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qualsevol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propòsit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  <a:endParaRPr lang="en-US" altLang="ca-ES" sz="2400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24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1: 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estudiar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el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adaptar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-lo a les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necessitats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pròpies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(</a:t>
            </a:r>
            <a:r>
              <a:rPr lang="en-US" altLang="ca-ES" sz="1400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Requereix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1400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codi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font)</a:t>
            </a:r>
            <a:endParaRPr lang="en-US" altLang="ca-ES" sz="1400" i="1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24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2: 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redistribuir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còpies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tal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que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altres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persones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puguin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usar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el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  <a:endParaRPr lang="en-US" altLang="ca-ES" sz="2400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ca-ES" sz="24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3: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per a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millorar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el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distribuir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les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millores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(</a:t>
            </a:r>
            <a:r>
              <a:rPr lang="en-US" altLang="ca-ES" sz="1400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Requereix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1400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codi</a:t>
            </a:r>
            <a:r>
              <a:rPr lang="en-US" altLang="ca-ES" sz="1400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font)</a:t>
            </a:r>
            <a:endParaRPr lang="en-US" altLang="ca-ES" sz="1400" i="1" dirty="0">
              <a:solidFill>
                <a:srgbClr val="343434"/>
              </a:solidFill>
              <a:latin typeface="Helvetica" panose="020B0604020202020204" pitchFamily="34" charset="0"/>
              <a:cs typeface="ヒラギノ角ゴ ProN W3" charset="0"/>
              <a:sym typeface="Helvetica" panose="020B0604020202020204" pitchFamily="34" charset="0"/>
            </a:endParaRPr>
          </a:p>
        </p:txBody>
      </p:sp>
      <p:sp>
        <p:nvSpPr>
          <p:cNvPr id="20486" name="Rectangle 5"/>
          <p:cNvSpPr>
            <a:spLocks/>
          </p:cNvSpPr>
          <p:nvPr/>
        </p:nvSpPr>
        <p:spPr bwMode="auto">
          <a:xfrm>
            <a:off x="3245644" y="9061450"/>
            <a:ext cx="5156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1800" u="sng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  <a:hlinkClick r:id="rId3"/>
              </a:rPr>
              <a:t>http://www.gnu.org/philosophy/free-sw.ca.html</a:t>
            </a:r>
            <a:endParaRPr lang="en-US" altLang="ca-ES" sz="1800" u="sng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353564"/>
            <a:ext cx="10972800" cy="1246636"/>
          </a:xfrm>
        </p:spPr>
        <p:txBody>
          <a:bodyPr/>
          <a:lstStyle/>
          <a:p>
            <a:pPr eaLnBrk="1" hangingPunct="1"/>
            <a:r>
              <a:rPr lang="en-US" altLang="ca-ES" sz="4800" b="1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Copyleft: </a:t>
            </a:r>
            <a:r>
              <a:rPr lang="en-US" altLang="ca-ES" sz="4800" b="1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programari</a:t>
            </a:r>
            <a:r>
              <a:rPr lang="en-US" altLang="ca-ES" sz="4800" b="1" dirty="0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4800" b="1" dirty="0" err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lliure</a:t>
            </a:r>
            <a:endParaRPr lang="en-US" altLang="ca-ES" sz="4800" b="1" dirty="0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21508" name="Rectangle 3"/>
          <p:cNvSpPr>
            <a:spLocks/>
          </p:cNvSpPr>
          <p:nvPr/>
        </p:nvSpPr>
        <p:spPr bwMode="auto">
          <a:xfrm>
            <a:off x="3132931" y="1600200"/>
            <a:ext cx="11061700" cy="312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ctr" eaLnBrk="1" hangingPunct="1">
              <a:spcBef>
                <a:spcPts val="2000"/>
              </a:spcBef>
              <a:buSzTx/>
              <a:buNone/>
            </a:pP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La </a:t>
            </a:r>
            <a:r>
              <a:rPr lang="en-US" altLang="ca-ES" sz="2400" b="1" u="sng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  <a:hlinkClick r:id="rId2"/>
              </a:rPr>
              <a:t>Llicència</a:t>
            </a:r>
            <a:r>
              <a:rPr lang="en-US" altLang="ca-ES" sz="2400" b="1" u="sng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  <a:hlinkClick r:id="rId2"/>
              </a:rPr>
              <a:t> Pública General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anglès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GPL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 del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projecte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GNU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garanteix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que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un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programa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permet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les quatre </a:t>
            </a:r>
            <a:r>
              <a:rPr lang="en-US" altLang="ca-ES" sz="24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llibertats</a:t>
            </a:r>
            <a:r>
              <a:rPr lang="en-US" altLang="ca-ES" sz="24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algn="ctr" eaLnBrk="1" hangingPunct="1">
              <a:spcBef>
                <a:spcPts val="2000"/>
              </a:spcBef>
              <a:buSzTx/>
              <a:buNone/>
            </a:pP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“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Lliure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no vol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dir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gratuït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”</a:t>
            </a:r>
          </a:p>
          <a:p>
            <a:pPr algn="ctr" eaLnBrk="1" hangingPunct="1">
              <a:spcBef>
                <a:spcPts val="2000"/>
              </a:spcBef>
              <a:buSzTx/>
              <a:buNone/>
            </a:pP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“Obert no vol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dir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lliure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”</a:t>
            </a:r>
          </a:p>
          <a:p>
            <a:pPr algn="ctr" eaLnBrk="1" hangingPunct="1">
              <a:spcBef>
                <a:spcPts val="2000"/>
              </a:spcBef>
              <a:buSzTx/>
              <a:buNone/>
            </a:pP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“Freeware no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és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software </a:t>
            </a:r>
            <a:r>
              <a:rPr lang="en-US" altLang="ca-ES" sz="3600" b="1" i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lliure</a:t>
            </a:r>
            <a:r>
              <a:rPr lang="en-US" altLang="ca-ES" sz="3600" b="1" i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”</a:t>
            </a:r>
          </a:p>
        </p:txBody>
      </p:sp>
      <p:pic>
        <p:nvPicPr>
          <p:cNvPr id="21509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481" y="5053791"/>
            <a:ext cx="12700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409" y="5233192"/>
            <a:ext cx="16764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775" y="5631641"/>
            <a:ext cx="184150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8667" y="4389586"/>
            <a:ext cx="1868196" cy="1159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File:Apache HTTP server logo (2016).svg - Wikibooks, open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540" y="7389758"/>
            <a:ext cx="4629199" cy="176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irefox - Wikiped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873" y="7363591"/>
            <a:ext cx="1817215" cy="181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buntu - Logos Downloa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8312" y="7095331"/>
            <a:ext cx="1587845" cy="158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ile:LibreOffice Logo Flat.svg - Wikipedi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817" y="5822949"/>
            <a:ext cx="451485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4504531" y="546100"/>
            <a:ext cx="83312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Creative Commons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22531" name="Rectangle 2"/>
          <p:cNvSpPr>
            <a:spLocks/>
          </p:cNvSpPr>
          <p:nvPr/>
        </p:nvSpPr>
        <p:spPr bwMode="auto">
          <a:xfrm>
            <a:off x="3132931" y="1955800"/>
            <a:ext cx="110617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ts val="2000"/>
              </a:spcBef>
              <a:buSzTx/>
              <a:buNone/>
            </a:pP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Les llicències </a:t>
            </a:r>
            <a:r>
              <a:rPr lang="en-US" altLang="ca-ES" sz="2400" b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Creative Commons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creades l’any 2002, són una solució intermitja entre el </a:t>
            </a:r>
            <a:r>
              <a:rPr lang="en-US" altLang="ca-ES" sz="2400" i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copyright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i el </a:t>
            </a:r>
            <a:r>
              <a:rPr lang="en-US" altLang="ca-ES" sz="2400" i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copyleft</a:t>
            </a:r>
            <a:r>
              <a:rPr lang="en-US" altLang="ca-ES" sz="240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mitjançant les quals l’autor d’una obra pot escollir sota quines condicions es podrà usar la seva obra.</a:t>
            </a: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4216400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5118100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6019800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6921500"/>
            <a:ext cx="5461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Rectangle 7"/>
          <p:cNvSpPr>
            <a:spLocks/>
          </p:cNvSpPr>
          <p:nvPr/>
        </p:nvSpPr>
        <p:spPr bwMode="auto">
          <a:xfrm>
            <a:off x="4314031" y="4114800"/>
            <a:ext cx="4279900" cy="7493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l" eaLnBrk="1" hangingPunct="1"/>
            <a:r>
              <a:rPr lang="en-US" altLang="ca-ES" sz="3600" b="1">
                <a:solidFill>
                  <a:srgbClr val="3F3F3F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Reconeixement</a:t>
            </a:r>
          </a:p>
        </p:txBody>
      </p:sp>
      <p:sp>
        <p:nvSpPr>
          <p:cNvPr id="22537" name="Rectangle 8"/>
          <p:cNvSpPr>
            <a:spLocks/>
          </p:cNvSpPr>
          <p:nvPr/>
        </p:nvSpPr>
        <p:spPr bwMode="auto">
          <a:xfrm>
            <a:off x="4314031" y="5016500"/>
            <a:ext cx="4279900" cy="7493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l" eaLnBrk="1" hangingPunct="1"/>
            <a:r>
              <a:rPr lang="en-US" altLang="ca-ES" sz="3600" b="1">
                <a:solidFill>
                  <a:srgbClr val="3F3F3F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No comercial</a:t>
            </a:r>
          </a:p>
        </p:txBody>
      </p:sp>
      <p:sp>
        <p:nvSpPr>
          <p:cNvPr id="22538" name="Rectangle 9"/>
          <p:cNvSpPr>
            <a:spLocks/>
          </p:cNvSpPr>
          <p:nvPr/>
        </p:nvSpPr>
        <p:spPr bwMode="auto">
          <a:xfrm>
            <a:off x="4314031" y="5918200"/>
            <a:ext cx="4483100" cy="7493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l" eaLnBrk="1" hangingPunct="1"/>
            <a:r>
              <a:rPr lang="en-US" altLang="ca-ES" sz="3600" b="1">
                <a:solidFill>
                  <a:srgbClr val="3F3F3F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No obres derivades</a:t>
            </a:r>
          </a:p>
        </p:txBody>
      </p:sp>
      <p:sp>
        <p:nvSpPr>
          <p:cNvPr id="22539" name="Rectangle 10"/>
          <p:cNvSpPr>
            <a:spLocks/>
          </p:cNvSpPr>
          <p:nvPr/>
        </p:nvSpPr>
        <p:spPr bwMode="auto">
          <a:xfrm>
            <a:off x="4314031" y="6819900"/>
            <a:ext cx="4279900" cy="749300"/>
          </a:xfrm>
          <a:prstGeom prst="rect">
            <a:avLst/>
          </a:prstGeom>
          <a:noFill/>
          <a:ln>
            <a:noFill/>
          </a:ln>
          <a:effectLst>
            <a:outerShdw dist="50800" dir="3000029" algn="ctr" rotWithShape="0">
              <a:schemeClr val="bg2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 algn="ctr"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2E2F30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l" eaLnBrk="1" hangingPunct="1"/>
            <a:r>
              <a:rPr lang="en-US" altLang="ca-ES" sz="3600" b="1">
                <a:solidFill>
                  <a:srgbClr val="3F3F3F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Compartir igual</a:t>
            </a:r>
          </a:p>
        </p:txBody>
      </p:sp>
      <p:pic>
        <p:nvPicPr>
          <p:cNvPr id="22540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36830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45593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54229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3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62865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4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71501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31" y="8013700"/>
            <a:ext cx="149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Picture 1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581" y="363538"/>
            <a:ext cx="13970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7" name="Rectangle 18"/>
          <p:cNvSpPr>
            <a:spLocks/>
          </p:cNvSpPr>
          <p:nvPr/>
        </p:nvSpPr>
        <p:spPr bwMode="auto">
          <a:xfrm>
            <a:off x="3265797" y="8770551"/>
            <a:ext cx="32188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ca-ES" sz="1800" u="sng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  <a:hlinkClick r:id="rId13"/>
              </a:rPr>
              <a:t>http://cat.creativecommons.org</a:t>
            </a:r>
            <a:r>
              <a:rPr lang="en-US" altLang="ca-ES" sz="18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ckey Mouse in 1928's Steamboat Willie 1d | Free SVG">
            <a:extLst>
              <a:ext uri="{FF2B5EF4-FFF2-40B4-BE49-F238E27FC236}">
                <a16:creationId xmlns:a16="http://schemas.microsoft.com/office/drawing/2014/main" id="{5353FA3C-D853-50C7-1691-63A92FD98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379" y="34925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Rectangle 1"/>
          <p:cNvSpPr>
            <a:spLocks noGrp="1" noChangeArrowheads="1"/>
          </p:cNvSpPr>
          <p:nvPr>
            <p:ph type="title"/>
          </p:nvPr>
        </p:nvSpPr>
        <p:spPr>
          <a:xfrm>
            <a:off x="3183731" y="546100"/>
            <a:ext cx="10972800" cy="1054100"/>
          </a:xfrm>
        </p:spPr>
        <p:txBody>
          <a:bodyPr/>
          <a:lstStyle/>
          <a:p>
            <a:pPr eaLnBrk="1" hangingPunct="1"/>
            <a:r>
              <a:rPr lang="en-US" altLang="ca-ES" sz="4800" b="1"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Domini públic</a:t>
            </a:r>
            <a:endParaRPr lang="en-US" altLang="ca-ES" sz="4800" b="1">
              <a:latin typeface="Helvetica" panose="020B0604020202020204" pitchFamily="34" charset="0"/>
              <a:cs typeface="ヒラギノ角ゴ ProN W6" charset="0"/>
              <a:sym typeface="Helvetica" panose="020B0604020202020204" pitchFamily="34" charset="0"/>
            </a:endParaRPr>
          </a:p>
        </p:txBody>
      </p:sp>
      <p:sp>
        <p:nvSpPr>
          <p:cNvPr id="23556" name="Rectangle 2"/>
          <p:cNvSpPr>
            <a:spLocks/>
          </p:cNvSpPr>
          <p:nvPr/>
        </p:nvSpPr>
        <p:spPr bwMode="auto">
          <a:xfrm>
            <a:off x="3132931" y="2546350"/>
            <a:ext cx="110617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1pPr>
            <a:lvl2pPr marL="742950" indent="-28575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2pPr>
            <a:lvl3pPr marL="11430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3pPr>
            <a:lvl4pPr marL="16002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4pPr>
            <a:lvl5pPr marL="2057400" indent="-228600">
              <a:spcBef>
                <a:spcPts val="3200"/>
              </a:spcBef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5pPr>
            <a:lvl6pPr marL="25146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6pPr>
            <a:lvl7pPr marL="29718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7pPr>
            <a:lvl8pPr marL="34290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8pPr>
            <a:lvl9pPr marL="3886200" indent="-228600" eaLnBrk="0" fontAlgn="base" hangingPunct="0">
              <a:spcBef>
                <a:spcPts val="3200"/>
              </a:spcBef>
              <a:spcAft>
                <a:spcPct val="0"/>
              </a:spcAft>
              <a:buSzPct val="64000"/>
              <a:buFont typeface="Type Embellishments One LET" charset="0"/>
              <a:buChar char="n"/>
              <a:defRPr sz="3800">
                <a:solidFill>
                  <a:srgbClr val="3F3F3F"/>
                </a:solidFill>
                <a:latin typeface="Cochin" charset="0"/>
                <a:cs typeface="ヒラギノ明朝 ProN W3" charset="0"/>
                <a:sym typeface="Cochin" charset="0"/>
              </a:defRPr>
            </a:lvl9pPr>
          </a:lstStyle>
          <a:p>
            <a:pPr eaLnBrk="1" hangingPunct="1">
              <a:spcBef>
                <a:spcPts val="2000"/>
              </a:spcBef>
              <a:buSzTx/>
              <a:buNone/>
            </a:pP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materia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d’autor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domini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públic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és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situació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què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resten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les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literàries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artístiques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o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científiques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això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inclou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programes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informàtics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)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passat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un temps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després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la mort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l’autor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 Com 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mínim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70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anys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spcBef>
                <a:spcPts val="2000"/>
              </a:spcBef>
              <a:buSzTx/>
              <a:buNone/>
            </a:pP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Quan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una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passa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a domini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públic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l’autor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(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encara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que mort)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conserva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l’anomenat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moral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sobre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seva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que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en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garanteix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entre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d’altres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,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reconeixement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de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l’autoria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  <a:p>
            <a:pPr eaLnBrk="1" hangingPunct="1">
              <a:spcBef>
                <a:spcPts val="2000"/>
              </a:spcBef>
              <a:buSzTx/>
              <a:buNone/>
            </a:pP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Si vol, un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autor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pot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cedir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la seva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obra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al domini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públic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renunciant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als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seus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drets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d’explotació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però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conservant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el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</a:t>
            </a:r>
            <a:r>
              <a:rPr lang="en-US" altLang="ca-ES" sz="3000" b="1" dirty="0" err="1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dret</a:t>
            </a:r>
            <a:r>
              <a:rPr lang="en-US" altLang="ca-ES" sz="3000" b="1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 moral</a:t>
            </a:r>
            <a:r>
              <a:rPr lang="en-US" altLang="ca-ES" sz="3000" dirty="0">
                <a:solidFill>
                  <a:srgbClr val="343434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t>.</a:t>
            </a:r>
          </a:p>
        </p:txBody>
      </p:sp>
      <p:pic>
        <p:nvPicPr>
          <p:cNvPr id="2355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031" y="381000"/>
            <a:ext cx="13970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Título y subtítulo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subtítulo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ítulo y viñetas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y 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ítulo y viñetas (derecha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derecha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y viñetas (derech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ítulo y viñetas (izquierda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izquierda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y viñetas (izquierd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ítulo (arriba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arriba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(arrib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ítulo (centro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centro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(centro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ítulo, viñetas y foto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, viñetas y foto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, viñetas y f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Foto (horizontal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horizontal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Foto (vertical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vertical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En blanco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n blanco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Foto (3)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3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3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Foto (3 en portada)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3 en portada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3 en portad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Foto (grande)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grande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grande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Foto (portada grande)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portada grande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Foto (portada grande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Viñetas">
  <a:themeElements>
    <a:clrScheme name="">
      <a:dk1>
        <a:srgbClr val="2E2F30"/>
      </a:dk1>
      <a:lt1>
        <a:srgbClr val="D1D0C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ñetas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Título y viñetas (2 columnas)">
  <a:themeElements>
    <a:clrScheme name="">
      <a:dk1>
        <a:srgbClr val="2E2F30"/>
      </a:dk1>
      <a:lt1>
        <a:srgbClr val="D1D0CF"/>
      </a:lt1>
      <a:dk2>
        <a:srgbClr val="000000"/>
      </a:dk2>
      <a:lt2>
        <a:srgbClr val="FFFFFF"/>
      </a:lt2>
      <a:accent1>
        <a:srgbClr val="BBE0E3"/>
      </a:accent1>
      <a:accent2>
        <a:srgbClr val="333399"/>
      </a:accent2>
      <a:accent3>
        <a:srgbClr val="E5E4E4"/>
      </a:accent3>
      <a:accent4>
        <a:srgbClr val="26272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2 columnas)">
      <a:majorFont>
        <a:latin typeface="Cochin"/>
        <a:ea typeface="ヒラギノ明朝 ProN W3"/>
        <a:cs typeface="ヒラギノ明朝 ProN W3"/>
      </a:majorFont>
      <a:minorFont>
        <a:latin typeface="Cochin"/>
        <a:ea typeface="ヒラギノ明朝 ProN W3"/>
        <a:cs typeface="ヒラギノ明朝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2E2F30"/>
            </a:solidFill>
            <a:effectLst/>
            <a:latin typeface="Cochin" charset="0"/>
            <a:ea typeface="ヒラギノ明朝 ProN W3" charset="0"/>
            <a:cs typeface="ヒラギノ明朝 ProN W3" charset="0"/>
            <a:sym typeface="Cochin" charset="0"/>
          </a:defRPr>
        </a:defPPr>
      </a:lstStyle>
    </a:lnDef>
  </a:objectDefaults>
  <a:extraClrSchemeLst>
    <a:extraClrScheme>
      <a:clrScheme name="Título y viñetas (2 column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Pages>0</Pages>
  <Words>675</Words>
  <Characters>0</Characters>
  <Application>Microsoft Office PowerPoint</Application>
  <PresentationFormat>Personalizado</PresentationFormat>
  <Lines>0</Lines>
  <Paragraphs>51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16</vt:i4>
      </vt:variant>
      <vt:variant>
        <vt:lpstr>Títulos de diapositiva</vt:lpstr>
      </vt:variant>
      <vt:variant>
        <vt:i4>11</vt:i4>
      </vt:variant>
    </vt:vector>
  </HeadingPairs>
  <TitlesOfParts>
    <vt:vector size="32" baseType="lpstr">
      <vt:lpstr>Cochin</vt:lpstr>
      <vt:lpstr>Copperplate</vt:lpstr>
      <vt:lpstr>Helvetica</vt:lpstr>
      <vt:lpstr>Type Embellishments One LET</vt:lpstr>
      <vt:lpstr>Wingdings</vt:lpstr>
      <vt:lpstr>Título y subtítulo</vt:lpstr>
      <vt:lpstr>Título y viñetas</vt:lpstr>
      <vt:lpstr>Título y viñetas (derecha)</vt:lpstr>
      <vt:lpstr>Título y viñetas (izquierda)</vt:lpstr>
      <vt:lpstr>Título (arriba)</vt:lpstr>
      <vt:lpstr>Título (centro)</vt:lpstr>
      <vt:lpstr>Título, viñetas y foto</vt:lpstr>
      <vt:lpstr>Foto (horizontal)</vt:lpstr>
      <vt:lpstr>Foto (vertical)</vt:lpstr>
      <vt:lpstr>En blanco</vt:lpstr>
      <vt:lpstr>Foto (3)</vt:lpstr>
      <vt:lpstr>Foto (3 en portada)</vt:lpstr>
      <vt:lpstr>Foto (grande)</vt:lpstr>
      <vt:lpstr>Foto (portada grande)</vt:lpstr>
      <vt:lpstr>Viñetas</vt:lpstr>
      <vt:lpstr>Título y viñetas (2 columnas)</vt:lpstr>
      <vt:lpstr>Propietat intel·lectual i llicències de programari</vt:lpstr>
      <vt:lpstr>La propietat intel·lectual</vt:lpstr>
      <vt:lpstr>La propietat intel·lectual</vt:lpstr>
      <vt:lpstr>Llicència de programari</vt:lpstr>
      <vt:lpstr>Copyright: Drets d’autor</vt:lpstr>
      <vt:lpstr>Copyright i llicències de programari</vt:lpstr>
      <vt:lpstr>Programari privatiu</vt:lpstr>
      <vt:lpstr>Copyleft: programari lliure</vt:lpstr>
      <vt:lpstr>Copyleft: programari lliure</vt:lpstr>
      <vt:lpstr>Creative Commons</vt:lpstr>
      <vt:lpstr>Domini públic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Propietat intel·lectual i llicències de programari</dc:title>
  <dc:subject/>
  <dc:creator>Roger</dc:creator>
  <cp:keywords/>
  <dc:description/>
  <cp:lastModifiedBy>Alegria cat</cp:lastModifiedBy>
  <cp:revision>11</cp:revision>
  <dcterms:modified xsi:type="dcterms:W3CDTF">2026-07-13T11:59:57Z</dcterms:modified>
</cp:coreProperties>
</file>